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62" r:id="rId7"/>
    <p:sldId id="258" r:id="rId8"/>
    <p:sldId id="272" r:id="rId9"/>
    <p:sldId id="274" r:id="rId10"/>
    <p:sldId id="268" r:id="rId11"/>
    <p:sldId id="273" r:id="rId12"/>
    <p:sldId id="275" r:id="rId13"/>
    <p:sldId id="276" r:id="rId14"/>
    <p:sldId id="277" r:id="rId15"/>
    <p:sldId id="278" r:id="rId16"/>
    <p:sldId id="270" r:id="rId17"/>
    <p:sldId id="279" r:id="rId18"/>
    <p:sldId id="280" r:id="rId19"/>
    <p:sldId id="281" r:id="rId20"/>
    <p:sldId id="282" r:id="rId21"/>
    <p:sldId id="283" r:id="rId22"/>
    <p:sldId id="266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9/17/2023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9/17/2023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s-ES"/>
              <a:t>Haga clic en el icono para agregar un elemento gráfico SmartArt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s objet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s-ES"/>
              <a:t>Haga clic en el icono para agregar una tabla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8356" y="4434839"/>
            <a:ext cx="6029455" cy="1547161"/>
          </a:xfrm>
        </p:spPr>
        <p:txBody>
          <a:bodyPr/>
          <a:lstStyle/>
          <a:p>
            <a:r>
              <a:rPr lang="en-US" dirty="0" err="1"/>
              <a:t>Reconocimiento</a:t>
            </a:r>
            <a:r>
              <a:rPr lang="en-US" dirty="0"/>
              <a:t> de </a:t>
            </a:r>
            <a:r>
              <a:rPr lang="en-US" dirty="0" err="1"/>
              <a:t>nùmeros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dorsales</a:t>
            </a:r>
            <a:r>
              <a:rPr lang="en-US" dirty="0"/>
              <a:t> de </a:t>
            </a:r>
            <a:r>
              <a:rPr lang="en-US" dirty="0" err="1"/>
              <a:t>carreras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8356" y="598200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Renato Coronado - 23006409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DATOS A USAR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E02F98D-AA5D-EA2A-14D5-2E85F05CAEB3}"/>
              </a:ext>
            </a:extLst>
          </p:cNvPr>
          <p:cNvSpPr txBox="1">
            <a:spLocks/>
          </p:cNvSpPr>
          <p:nvPr/>
        </p:nvSpPr>
        <p:spPr>
          <a:xfrm>
            <a:off x="1623331" y="1530220"/>
            <a:ext cx="8780301" cy="37415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/>
              <a:t>El </a:t>
            </a:r>
            <a:r>
              <a:rPr lang="es-ES" sz="2400" dirty="0" err="1"/>
              <a:t>dataset</a:t>
            </a:r>
            <a:r>
              <a:rPr lang="es-ES" sz="2400" dirty="0"/>
              <a:t> necesario para entrenar el modelo tienen que ser imágenes de números de diversas formas y de diferentes ángulos, para poder identificar correctamente el número en un dorsal que no siempre tendrá la misma forma ni </a:t>
            </a:r>
            <a:r>
              <a:rPr lang="es-ES" sz="2400" dirty="0" err="1"/>
              <a:t>estarà</a:t>
            </a:r>
            <a:r>
              <a:rPr lang="es-ES" sz="2400" dirty="0"/>
              <a:t> tomado del mejor </a:t>
            </a:r>
            <a:r>
              <a:rPr lang="es-ES" sz="2400" dirty="0" err="1"/>
              <a:t>àngulo</a:t>
            </a:r>
            <a:r>
              <a:rPr lang="es-ES" sz="2400" dirty="0"/>
              <a:t>. </a:t>
            </a:r>
          </a:p>
          <a:p>
            <a:pPr marL="0" indent="0" algn="just">
              <a:buNone/>
            </a:pPr>
            <a:r>
              <a:rPr lang="es-ES" sz="2400" dirty="0"/>
              <a:t>Para esto se utilizó el </a:t>
            </a:r>
            <a:r>
              <a:rPr lang="es-ES" sz="2400" dirty="0" err="1"/>
              <a:t>dataset</a:t>
            </a:r>
            <a:r>
              <a:rPr lang="es-ES" sz="2400" dirty="0"/>
              <a:t> de </a:t>
            </a:r>
            <a:r>
              <a:rPr lang="es-ES" sz="2400" dirty="0" err="1"/>
              <a:t>TensorFlow</a:t>
            </a:r>
            <a:r>
              <a:rPr lang="es-ES" sz="2400" dirty="0"/>
              <a:t> </a:t>
            </a:r>
            <a:r>
              <a:rPr lang="es-ES" sz="2400" dirty="0" err="1"/>
              <a:t>svhn_cropped</a:t>
            </a:r>
            <a:r>
              <a:rPr lang="es-ES" sz="2400" dirty="0"/>
              <a:t>, el cual es el conjunto de datos de Street View House </a:t>
            </a:r>
            <a:r>
              <a:rPr lang="es-ES" sz="2400" dirty="0" err="1"/>
              <a:t>Numbers</a:t>
            </a:r>
            <a:r>
              <a:rPr lang="es-ES" sz="2400" dirty="0"/>
              <a:t>, con imágenes de los números presentes en las partes delanteras de las casas.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3E5122-ACFE-2002-148B-3C5368EF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145" y="5271796"/>
            <a:ext cx="1177207" cy="111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251CB29-9F3A-39B5-51E3-FDA59FBF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479" y="5271795"/>
            <a:ext cx="1049171" cy="111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A09FF4-5C6A-525A-499E-0D885ECD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526" y="5271795"/>
            <a:ext cx="1844546" cy="1118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02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DATOS A USAR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E02F98D-AA5D-EA2A-14D5-2E85F05CAEB3}"/>
              </a:ext>
            </a:extLst>
          </p:cNvPr>
          <p:cNvSpPr txBox="1">
            <a:spLocks/>
          </p:cNvSpPr>
          <p:nvPr/>
        </p:nvSpPr>
        <p:spPr>
          <a:xfrm>
            <a:off x="1623331" y="1539551"/>
            <a:ext cx="8780301" cy="37322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/>
              <a:t>Adicional a esto, luego usaríamos imágenes de carreras reales para poder tratar de extraer el número de dorsal presente</a:t>
            </a:r>
            <a:endParaRPr lang="en-US" sz="2400" dirty="0"/>
          </a:p>
        </p:txBody>
      </p:sp>
      <p:pic>
        <p:nvPicPr>
          <p:cNvPr id="10" name="Imagen 9" descr="Hombre caminando en la calle&#10;&#10;Descripción generada automáticamente">
            <a:extLst>
              <a:ext uri="{FF2B5EF4-FFF2-40B4-BE49-F238E27FC236}">
                <a16:creationId xmlns:a16="http://schemas.microsoft.com/office/drawing/2014/main" id="{7136C025-B870-21C8-4013-68D57DD0C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70" y="2939143"/>
            <a:ext cx="4758612" cy="31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n 11" descr="Un par de jóvenes caminando en la calle&#10;&#10;Descripción generada automáticamente">
            <a:extLst>
              <a:ext uri="{FF2B5EF4-FFF2-40B4-BE49-F238E27FC236}">
                <a16:creationId xmlns:a16="http://schemas.microsoft.com/office/drawing/2014/main" id="{1F1F0E17-FACA-D839-76B7-5A3C09AC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36" y="2939143"/>
            <a:ext cx="2887482" cy="31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9502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CREACIÒN DEL MODELO</a:t>
            </a:r>
          </a:p>
        </p:txBody>
      </p:sp>
    </p:spTree>
    <p:extLst>
      <p:ext uri="{BB962C8B-B14F-4D97-AF65-F5344CB8AC3E}">
        <p14:creationId xmlns:p14="http://schemas.microsoft.com/office/powerpoint/2010/main" val="253341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CREACIÒN DEL MODELO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72382F-2515-A258-A437-73A096BF3726}"/>
              </a:ext>
            </a:extLst>
          </p:cNvPr>
          <p:cNvSpPr txBox="1">
            <a:spLocks/>
          </p:cNvSpPr>
          <p:nvPr/>
        </p:nvSpPr>
        <p:spPr>
          <a:xfrm>
            <a:off x="1623331" y="1315616"/>
            <a:ext cx="8780301" cy="39561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/>
              <a:t>Para la creación del modelo se hizo un pre procesamiento de las imágenes del </a:t>
            </a:r>
            <a:r>
              <a:rPr lang="es-ES" sz="2400" dirty="0" err="1"/>
              <a:t>dataset</a:t>
            </a:r>
            <a:r>
              <a:rPr lang="es-ES" sz="2400" dirty="0"/>
              <a:t> que se </a:t>
            </a:r>
            <a:r>
              <a:rPr lang="es-ES" sz="2400" dirty="0" err="1"/>
              <a:t>utilizarìa</a:t>
            </a:r>
            <a:r>
              <a:rPr lang="es-ES" sz="2400" dirty="0"/>
              <a:t> para entrenar, era necesario convertir tanto imágenes como etiquetas a estructuras que pudieran ser introducidas en el modelo. Luego se </a:t>
            </a:r>
            <a:r>
              <a:rPr lang="es-ES" sz="2400" dirty="0" err="1"/>
              <a:t>definiò</a:t>
            </a:r>
            <a:r>
              <a:rPr lang="es-ES" sz="2400" dirty="0"/>
              <a:t> la arquitectura a utilizar para el modelo:</a:t>
            </a:r>
          </a:p>
          <a:p>
            <a:pPr marL="0" indent="0" algn="just">
              <a:buNone/>
            </a:pPr>
            <a:r>
              <a:rPr lang="en-US" sz="2400" dirty="0"/>
              <a:t>3 Convolutional Layers</a:t>
            </a:r>
          </a:p>
          <a:p>
            <a:pPr marL="0" indent="0" algn="just">
              <a:buNone/>
            </a:pPr>
            <a:r>
              <a:rPr lang="en-US" sz="2400" dirty="0"/>
              <a:t>2 Max-Pooling Layers</a:t>
            </a:r>
          </a:p>
          <a:p>
            <a:pPr marL="0" indent="0" algn="just">
              <a:buNone/>
            </a:pPr>
            <a:r>
              <a:rPr lang="en-US" sz="2400" dirty="0"/>
              <a:t>2 Fully Connected Dense Layers</a:t>
            </a:r>
          </a:p>
          <a:p>
            <a:pPr marL="0" indent="0" algn="just">
              <a:buNone/>
            </a:pPr>
            <a:r>
              <a:rPr lang="en-US" sz="2400" dirty="0"/>
              <a:t>1 Dropout Layer</a:t>
            </a:r>
            <a:endParaRPr lang="es-E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85B144-1415-8084-AA3F-D5CA2B453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929" y="4917233"/>
            <a:ext cx="5492816" cy="1836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CREACIÒN DEL MODELO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72382F-2515-A258-A437-73A096BF3726}"/>
              </a:ext>
            </a:extLst>
          </p:cNvPr>
          <p:cNvSpPr txBox="1">
            <a:spLocks/>
          </p:cNvSpPr>
          <p:nvPr/>
        </p:nvSpPr>
        <p:spPr>
          <a:xfrm>
            <a:off x="1623331" y="1502229"/>
            <a:ext cx="8780301" cy="998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Para compilar y entrenar el modelo se uso la configuración que se muestra en las imágenes: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49C439-1025-706A-C047-29C82D31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29" y="2629410"/>
            <a:ext cx="3696020" cy="87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1272C1F-29AF-0A0B-AF32-74FE275E1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976" y="2465566"/>
            <a:ext cx="2263336" cy="1204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7B2E8C-4F87-B16F-ABB7-8F10B7465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718" y="5292561"/>
            <a:ext cx="6759526" cy="1005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26231F-81D3-A035-3EC5-7D6D5B30D687}"/>
              </a:ext>
            </a:extLst>
          </p:cNvPr>
          <p:cNvSpPr txBox="1">
            <a:spLocks/>
          </p:cNvSpPr>
          <p:nvPr/>
        </p:nvSpPr>
        <p:spPr>
          <a:xfrm>
            <a:off x="1623331" y="3965947"/>
            <a:ext cx="8780301" cy="99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Con la data de entrenamiento de alcanzó un </a:t>
            </a:r>
            <a:r>
              <a:rPr lang="es-ES" sz="2400" dirty="0" err="1"/>
              <a:t>accuracy</a:t>
            </a:r>
            <a:r>
              <a:rPr lang="es-ES" sz="2400" dirty="0"/>
              <a:t> arriba del 91%, y al momento de utilizar la data de test se obtuvo un resultado similar, un poco por debajo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0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CREACIÒN DEL MODELO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72382F-2515-A258-A437-73A096BF3726}"/>
              </a:ext>
            </a:extLst>
          </p:cNvPr>
          <p:cNvSpPr txBox="1">
            <a:spLocks/>
          </p:cNvSpPr>
          <p:nvPr/>
        </p:nvSpPr>
        <p:spPr>
          <a:xfrm>
            <a:off x="1623331" y="1455576"/>
            <a:ext cx="8780301" cy="4823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/>
              <a:t>Ya con el modelo entrenado y probado, era hora de ponerlo a prueba con algunas imágenes reales tomadas en eventos deportivos. Para que estas sean utilizables es necesario pre procesarlas y luego extraer los números. Se realizaron los siguientes pasos: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Pasar imagen a gris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Difuminar imagen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Extraer contorno</a:t>
            </a:r>
          </a:p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580E1A-2B1C-B41F-1E0F-43FC2FAC2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41" r="24434"/>
          <a:stretch/>
        </p:blipFill>
        <p:spPr>
          <a:xfrm>
            <a:off x="6031261" y="4198359"/>
            <a:ext cx="2599554" cy="240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936F93-1697-1CC9-25AD-BD2AE933C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34"/>
          <a:stretch/>
        </p:blipFill>
        <p:spPr>
          <a:xfrm>
            <a:off x="8917603" y="4198359"/>
            <a:ext cx="2599554" cy="240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899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CREACIÒN DEL MODELO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72382F-2515-A258-A437-73A096BF3726}"/>
              </a:ext>
            </a:extLst>
          </p:cNvPr>
          <p:cNvSpPr txBox="1">
            <a:spLocks/>
          </p:cNvSpPr>
          <p:nvPr/>
        </p:nvSpPr>
        <p:spPr>
          <a:xfrm>
            <a:off x="1623331" y="1455576"/>
            <a:ext cx="8780301" cy="4823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/>
              <a:t>4. Detectar los contornos</a:t>
            </a:r>
          </a:p>
          <a:p>
            <a:pPr marL="0" indent="0" algn="just">
              <a:buNone/>
            </a:pPr>
            <a:r>
              <a:rPr lang="es-ES" sz="2400" dirty="0"/>
              <a:t>5. Identificar contornos que forman una figura</a:t>
            </a:r>
          </a:p>
          <a:p>
            <a:pPr marL="0" indent="0" algn="just">
              <a:buNone/>
            </a:pPr>
            <a:r>
              <a:rPr lang="es-ES" sz="2400" dirty="0"/>
              <a:t>6. Guardar todas estos contornos de figuras</a:t>
            </a:r>
          </a:p>
          <a:p>
            <a:pPr marL="0" indent="0" algn="just">
              <a:buNone/>
            </a:pPr>
            <a:r>
              <a:rPr lang="es-ES" sz="2400" dirty="0"/>
              <a:t>7. Revisar los contornos encontrados en la imagen original</a:t>
            </a:r>
          </a:p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763E7FF-3E6B-620B-3590-DB44AC31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887" y="3592630"/>
            <a:ext cx="3010161" cy="2789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90F5A5-8AEE-4658-2EC3-EBB48C16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77" y="3592630"/>
            <a:ext cx="3133801" cy="2789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11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CREACIÒN DEL MODELO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F72382F-2515-A258-A437-73A096BF3726}"/>
              </a:ext>
            </a:extLst>
          </p:cNvPr>
          <p:cNvSpPr txBox="1">
            <a:spLocks/>
          </p:cNvSpPr>
          <p:nvPr/>
        </p:nvSpPr>
        <p:spPr>
          <a:xfrm>
            <a:off x="1623331" y="1455576"/>
            <a:ext cx="8780301" cy="4823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/>
              <a:t>Al tener esto, lo que falta es usar el modelo de predicción en estas imágenes. Para esto tenemos que recortar las áreas de contienen números de la imagen original.</a:t>
            </a:r>
          </a:p>
          <a:p>
            <a:pPr marL="0" indent="0" algn="just">
              <a:buNone/>
            </a:pPr>
            <a:r>
              <a:rPr lang="es-ES" sz="2400" dirty="0"/>
              <a:t>Luego debemos procesarla de tal forma que sea consistente con las imágenes usadas para entrenar y testear el modelo. Esto quiere decir cambiar su tamaño y forma.</a:t>
            </a:r>
          </a:p>
          <a:p>
            <a:pPr marL="0" indent="0" algn="just">
              <a:buNone/>
            </a:pPr>
            <a:r>
              <a:rPr lang="es-ES" sz="2400" dirty="0"/>
              <a:t>Por último, utilizar el modelo y unir los números indicados.</a:t>
            </a:r>
          </a:p>
          <a:p>
            <a:pPr marL="0" indent="0" algn="just">
              <a:buNone/>
            </a:pP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F74F31-7821-968C-DDBA-2B83029F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38" y="4421235"/>
            <a:ext cx="4511431" cy="1691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EBABD4A-0029-B312-9D61-FC2717F8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32" y="4421235"/>
            <a:ext cx="4518317" cy="1691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17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2318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902" y="449329"/>
            <a:ext cx="5111750" cy="1204912"/>
          </a:xfrm>
        </p:spPr>
        <p:txBody>
          <a:bodyPr>
            <a:normAutofit/>
          </a:bodyPr>
          <a:lstStyle/>
          <a:p>
            <a:r>
              <a:rPr lang="en-US" sz="3600" dirty="0"/>
              <a:t>CONCLUSIONES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7902" y="1810139"/>
            <a:ext cx="6699380" cy="4217437"/>
          </a:xfrm>
        </p:spPr>
        <p:txBody>
          <a:bodyPr>
            <a:normAutofit/>
          </a:bodyPr>
          <a:lstStyle/>
          <a:p>
            <a:pPr algn="just"/>
            <a:r>
              <a:rPr lang="es-ES" sz="2400" dirty="0"/>
              <a:t>H</a:t>
            </a:r>
            <a:r>
              <a:rPr lang="en-US" sz="2400" dirty="0"/>
              <a:t>ay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enfoques</a:t>
            </a:r>
            <a:r>
              <a:rPr lang="en-US" sz="2400" dirty="0"/>
              <a:t> con </a:t>
            </a:r>
            <a:r>
              <a:rPr lang="en-US" sz="2400" dirty="0" err="1"/>
              <a:t>los</a:t>
            </a:r>
            <a:r>
              <a:rPr lang="en-US" sz="2400" dirty="0"/>
              <a:t> que se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solucionar</a:t>
            </a:r>
            <a:r>
              <a:rPr lang="en-US" sz="2400" dirty="0"/>
              <a:t> </a:t>
            </a:r>
            <a:r>
              <a:rPr lang="en-US" sz="2400" dirty="0" err="1"/>
              <a:t>esta</a:t>
            </a:r>
            <a:r>
              <a:rPr lang="en-US" sz="2400" dirty="0"/>
              <a:t> </a:t>
            </a:r>
            <a:r>
              <a:rPr lang="en-US" sz="2400" dirty="0" err="1"/>
              <a:t>situaciòn</a:t>
            </a:r>
            <a:r>
              <a:rPr lang="en-US" sz="2400" dirty="0"/>
              <a:t>, </a:t>
            </a:r>
            <a:r>
              <a:rPr lang="en-US" sz="2400" dirty="0" err="1"/>
              <a:t>cada</a:t>
            </a:r>
            <a:r>
              <a:rPr lang="en-US" sz="2400" dirty="0"/>
              <a:t> uno </a:t>
            </a:r>
            <a:r>
              <a:rPr lang="en-US" sz="2400" dirty="0" err="1"/>
              <a:t>tendrà</a:t>
            </a:r>
            <a:r>
              <a:rPr lang="en-US" sz="2400" dirty="0"/>
              <a:t> </a:t>
            </a:r>
            <a:r>
              <a:rPr lang="en-US" sz="2400" dirty="0" err="1"/>
              <a:t>complicaciones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. La </a:t>
            </a:r>
            <a:r>
              <a:rPr lang="en-US" sz="2400" dirty="0" err="1"/>
              <a:t>calidad</a:t>
            </a:r>
            <a:r>
              <a:rPr lang="en-US" sz="2400" dirty="0"/>
              <a:t> de la imagen y la </a:t>
            </a:r>
            <a:r>
              <a:rPr lang="en-US" sz="2400" dirty="0" err="1"/>
              <a:t>cantidad</a:t>
            </a:r>
            <a:r>
              <a:rPr lang="en-US" sz="2400" dirty="0"/>
              <a:t> de personas </a:t>
            </a:r>
            <a:r>
              <a:rPr lang="en-US" sz="2400" dirty="0" err="1"/>
              <a:t>presentes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la </a:t>
            </a:r>
            <a:r>
              <a:rPr lang="en-US" sz="2400" dirty="0" err="1"/>
              <a:t>misma</a:t>
            </a:r>
            <a:r>
              <a:rPr lang="en-US" sz="2400" dirty="0"/>
              <a:t>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dificultar</a:t>
            </a:r>
            <a:r>
              <a:rPr lang="en-US" sz="2400" dirty="0"/>
              <a:t> </a:t>
            </a:r>
            <a:r>
              <a:rPr lang="en-US" sz="2400" dirty="0" err="1"/>
              <a:t>tambièn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trabajo</a:t>
            </a:r>
            <a:r>
              <a:rPr lang="en-US" sz="2400" dirty="0"/>
              <a:t> de </a:t>
            </a:r>
            <a:r>
              <a:rPr lang="en-US" sz="2400" dirty="0" err="1"/>
              <a:t>identificaciòn</a:t>
            </a:r>
            <a:r>
              <a:rPr lang="en-US" sz="2400" dirty="0"/>
              <a:t>, </a:t>
            </a:r>
            <a:r>
              <a:rPr lang="en-US" sz="2400" dirty="0" err="1"/>
              <a:t>asì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àngulos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que </a:t>
            </a:r>
            <a:r>
              <a:rPr lang="en-US" sz="2400" dirty="0" err="1"/>
              <a:t>aparezca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nùmero</a:t>
            </a:r>
            <a:r>
              <a:rPr lang="en-US" sz="2400" dirty="0"/>
              <a:t>. </a:t>
            </a:r>
            <a:r>
              <a:rPr lang="en-US" sz="2400" dirty="0" err="1"/>
              <a:t>Adicional</a:t>
            </a:r>
            <a:r>
              <a:rPr lang="en-US" sz="2400" dirty="0"/>
              <a:t>, para </a:t>
            </a:r>
            <a:r>
              <a:rPr lang="en-US" sz="2400" dirty="0" err="1"/>
              <a:t>llevar</a:t>
            </a:r>
            <a:r>
              <a:rPr lang="en-US" sz="2400" dirty="0"/>
              <a:t> un Proyecto de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tipo</a:t>
            </a:r>
            <a:r>
              <a:rPr lang="en-US" sz="2400" dirty="0"/>
              <a:t> a </a:t>
            </a:r>
            <a:r>
              <a:rPr lang="en-US" sz="2400" dirty="0" err="1"/>
              <a:t>productivo</a:t>
            </a:r>
            <a:r>
              <a:rPr lang="en-US" sz="2400" dirty="0"/>
              <a:t> se </a:t>
            </a:r>
            <a:r>
              <a:rPr lang="en-US" sz="2400" dirty="0" err="1"/>
              <a:t>debe</a:t>
            </a:r>
            <a:r>
              <a:rPr lang="en-US" sz="2400" dirty="0"/>
              <a:t> </a:t>
            </a:r>
            <a:r>
              <a:rPr lang="en-US" sz="2400" dirty="0" err="1"/>
              <a:t>considerar</a:t>
            </a:r>
            <a:r>
              <a:rPr lang="en-US" sz="2400" dirty="0"/>
              <a:t> la forma de </a:t>
            </a:r>
            <a:r>
              <a:rPr lang="en-US" sz="2400" dirty="0" err="1"/>
              <a:t>procesar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automàtico</a:t>
            </a:r>
            <a:r>
              <a:rPr lang="en-US" sz="2400" dirty="0"/>
              <a:t> miles de </a:t>
            </a:r>
            <a:r>
              <a:rPr lang="en-US" sz="2400" dirty="0" err="1"/>
              <a:t>fotos</a:t>
            </a:r>
            <a:r>
              <a:rPr lang="en-US" sz="2400" dirty="0"/>
              <a:t> y </a:t>
            </a:r>
            <a:r>
              <a:rPr lang="en-US" sz="2400" dirty="0" err="1"/>
              <a:t>asignarles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etiqueta</a:t>
            </a:r>
            <a:r>
              <a:rPr lang="en-US" sz="2400" dirty="0"/>
              <a:t> con </a:t>
            </a:r>
            <a:r>
              <a:rPr lang="en-US" sz="2400" dirty="0" err="1"/>
              <a:t>todos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nùmeros</a:t>
            </a:r>
            <a:r>
              <a:rPr lang="en-US" sz="2400" dirty="0"/>
              <a:t> </a:t>
            </a:r>
            <a:r>
              <a:rPr lang="en-US" sz="2400" dirty="0" err="1"/>
              <a:t>presentes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/>
          <a:lstStyle/>
          <a:p>
            <a:r>
              <a:rPr lang="en-US" dirty="0" err="1"/>
              <a:t>Contexto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endParaRPr lang="en-US" dirty="0"/>
          </a:p>
          <a:p>
            <a:r>
              <a:rPr lang="en-US" dirty="0" err="1"/>
              <a:t>Planteamiento</a:t>
            </a:r>
            <a:r>
              <a:rPr lang="en-US" dirty="0"/>
              <a:t> de la </a:t>
            </a:r>
            <a:r>
              <a:rPr lang="en-US" dirty="0" err="1"/>
              <a:t>soluciòn</a:t>
            </a:r>
            <a:endParaRPr lang="en-US" dirty="0"/>
          </a:p>
          <a:p>
            <a:r>
              <a:rPr lang="en-US" dirty="0" err="1"/>
              <a:t>Datos</a:t>
            </a:r>
            <a:r>
              <a:rPr lang="en-US" dirty="0"/>
              <a:t> a usar</a:t>
            </a:r>
          </a:p>
          <a:p>
            <a:r>
              <a:rPr lang="en-US" dirty="0" err="1"/>
              <a:t>Creaciòn</a:t>
            </a:r>
            <a:r>
              <a:rPr lang="en-US" dirty="0"/>
              <a:t> del </a:t>
            </a:r>
            <a:r>
              <a:rPr lang="en-US" dirty="0" err="1"/>
              <a:t>modelo</a:t>
            </a:r>
            <a:endParaRPr lang="en-US" dirty="0"/>
          </a:p>
          <a:p>
            <a:r>
              <a:rPr lang="en-US" dirty="0" err="1"/>
              <a:t>Conclusiones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 err="1"/>
              <a:t>Contexto</a:t>
            </a:r>
            <a:r>
              <a:rPr lang="en-US" dirty="0"/>
              <a:t> del </a:t>
            </a:r>
            <a:r>
              <a:rPr lang="en-US" dirty="0" err="1"/>
              <a:t>problema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18" y="466726"/>
            <a:ext cx="6093084" cy="1204912"/>
          </a:xfrm>
        </p:spPr>
        <p:txBody>
          <a:bodyPr>
            <a:normAutofit/>
          </a:bodyPr>
          <a:lstStyle/>
          <a:p>
            <a:r>
              <a:rPr lang="en-US" sz="3600" dirty="0" err="1"/>
              <a:t>Contexto</a:t>
            </a:r>
            <a:r>
              <a:rPr lang="en-US" sz="3600" dirty="0"/>
              <a:t> del </a:t>
            </a:r>
            <a:r>
              <a:rPr lang="en-US" sz="3600" dirty="0" err="1"/>
              <a:t>problema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618" y="2149214"/>
            <a:ext cx="7250080" cy="336517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En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ùltimos</a:t>
            </a:r>
            <a:r>
              <a:rPr lang="en-US" sz="2400" dirty="0"/>
              <a:t> </a:t>
            </a:r>
            <a:r>
              <a:rPr lang="en-US" sz="2400" dirty="0" err="1"/>
              <a:t>años</a:t>
            </a:r>
            <a:r>
              <a:rPr lang="en-US" sz="2400" dirty="0"/>
              <a:t> se </a:t>
            </a:r>
            <a:r>
              <a:rPr lang="en-US" sz="2400" dirty="0" err="1"/>
              <a:t>han</a:t>
            </a:r>
            <a:r>
              <a:rPr lang="en-US" sz="2400" dirty="0"/>
              <a:t> </a:t>
            </a:r>
            <a:r>
              <a:rPr lang="en-US" sz="2400" dirty="0" err="1"/>
              <a:t>vuelto</a:t>
            </a:r>
            <a:r>
              <a:rPr lang="en-US" sz="2400" dirty="0"/>
              <a:t> </a:t>
            </a:r>
            <a:r>
              <a:rPr lang="en-US" sz="2400" dirty="0" err="1"/>
              <a:t>muy</a:t>
            </a:r>
            <a:r>
              <a:rPr lang="en-US" sz="2400" dirty="0"/>
              <a:t> </a:t>
            </a:r>
            <a:r>
              <a:rPr lang="en-US" sz="2400" dirty="0" err="1"/>
              <a:t>populares</a:t>
            </a:r>
            <a:r>
              <a:rPr lang="en-US" sz="2400" dirty="0"/>
              <a:t> las </a:t>
            </a:r>
            <a:r>
              <a:rPr lang="en-US" sz="2400" dirty="0" err="1"/>
              <a:t>carreras</a:t>
            </a:r>
            <a:r>
              <a:rPr lang="en-US" sz="2400" dirty="0"/>
              <a:t> </a:t>
            </a:r>
            <a:r>
              <a:rPr lang="en-US" sz="2400" dirty="0" err="1"/>
              <a:t>pedestres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varias</a:t>
            </a:r>
            <a:r>
              <a:rPr lang="en-US" sz="2400" dirty="0"/>
              <a:t> </a:t>
            </a:r>
            <a:r>
              <a:rPr lang="en-US" sz="2400" dirty="0" err="1"/>
              <a:t>ciudades</a:t>
            </a:r>
            <a:r>
              <a:rPr lang="en-US" sz="2400" dirty="0"/>
              <a:t> del </a:t>
            </a:r>
            <a:r>
              <a:rPr lang="en-US" sz="2400" dirty="0" err="1"/>
              <a:t>mundo</a:t>
            </a:r>
            <a:r>
              <a:rPr lang="en-US" sz="2400" dirty="0"/>
              <a:t>, lo que </a:t>
            </a:r>
            <a:r>
              <a:rPr lang="en-US" sz="2400" dirty="0" err="1"/>
              <a:t>lleva</a:t>
            </a:r>
            <a:r>
              <a:rPr lang="en-US" sz="2400" dirty="0"/>
              <a:t> a </a:t>
            </a:r>
            <a:r>
              <a:rPr lang="en-US" sz="2400" dirty="0" err="1"/>
              <a:t>muchos</a:t>
            </a:r>
            <a:r>
              <a:rPr lang="en-US" sz="2400" dirty="0"/>
              <a:t> a </a:t>
            </a:r>
            <a:r>
              <a:rPr lang="en-US" sz="2400" dirty="0" err="1"/>
              <a:t>viajar</a:t>
            </a:r>
            <a:r>
              <a:rPr lang="en-US" sz="2400" dirty="0"/>
              <a:t> para </a:t>
            </a:r>
            <a:r>
              <a:rPr lang="en-US" sz="2400" dirty="0" err="1"/>
              <a:t>hacer</a:t>
            </a:r>
            <a:r>
              <a:rPr lang="en-US" sz="2400" dirty="0"/>
              <a:t> turismo Deportivo y algo que </a:t>
            </a:r>
            <a:r>
              <a:rPr lang="en-US" sz="2400" dirty="0" err="1"/>
              <a:t>definitivamente</a:t>
            </a:r>
            <a:r>
              <a:rPr lang="en-US" sz="2400" dirty="0"/>
              <a:t> </a:t>
            </a:r>
            <a:r>
              <a:rPr lang="en-US" sz="2400" dirty="0" err="1"/>
              <a:t>estàn</a:t>
            </a:r>
            <a:r>
              <a:rPr lang="en-US" sz="2400" dirty="0"/>
              <a:t> </a:t>
            </a:r>
            <a:r>
              <a:rPr lang="en-US" sz="2400" dirty="0" err="1"/>
              <a:t>buscando</a:t>
            </a:r>
            <a:r>
              <a:rPr lang="en-US" sz="2400" dirty="0"/>
              <a:t> es </a:t>
            </a:r>
            <a:r>
              <a:rPr lang="en-US" sz="2400" dirty="0" err="1"/>
              <a:t>contar</a:t>
            </a:r>
            <a:r>
              <a:rPr lang="en-US" sz="2400" dirty="0"/>
              <a:t> con </a:t>
            </a:r>
            <a:r>
              <a:rPr lang="en-US" sz="2400" dirty="0" err="1"/>
              <a:t>fotos</a:t>
            </a:r>
            <a:r>
              <a:rPr lang="en-US" sz="2400" dirty="0"/>
              <a:t> del </a:t>
            </a:r>
            <a:r>
              <a:rPr lang="en-US" sz="2400" dirty="0" err="1"/>
              <a:t>momento</a:t>
            </a:r>
            <a:r>
              <a:rPr lang="en-US" sz="2400" dirty="0"/>
              <a:t>. Pero de </a:t>
            </a:r>
            <a:r>
              <a:rPr lang="en-US" sz="2400" dirty="0" err="1"/>
              <a:t>todas</a:t>
            </a:r>
            <a:r>
              <a:rPr lang="en-US" sz="2400" dirty="0"/>
              <a:t> las </a:t>
            </a:r>
            <a:r>
              <a:rPr lang="en-US" sz="2400" dirty="0" err="1"/>
              <a:t>fotos</a:t>
            </a:r>
            <a:r>
              <a:rPr lang="en-US" sz="2400" dirty="0"/>
              <a:t> que </a:t>
            </a:r>
            <a:r>
              <a:rPr lang="en-US" sz="2400" dirty="0" err="1"/>
              <a:t>pueden</a:t>
            </a:r>
            <a:r>
              <a:rPr lang="en-US" sz="2400" dirty="0"/>
              <a:t> </a:t>
            </a:r>
            <a:r>
              <a:rPr lang="en-US" sz="2400" dirty="0" err="1"/>
              <a:t>existir</a:t>
            </a:r>
            <a:r>
              <a:rPr lang="en-US" sz="2400" dirty="0"/>
              <a:t>, </a:t>
            </a:r>
            <a:r>
              <a:rPr lang="en-US" sz="2400" dirty="0" err="1"/>
              <a:t>còmo</a:t>
            </a:r>
            <a:r>
              <a:rPr lang="en-US" sz="2400" dirty="0"/>
              <a:t> </a:t>
            </a:r>
            <a:r>
              <a:rPr lang="en-US" sz="2400" dirty="0" err="1"/>
              <a:t>encontrar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las que </a:t>
            </a:r>
            <a:r>
              <a:rPr lang="en-US" sz="2400" dirty="0" err="1"/>
              <a:t>aparece</a:t>
            </a:r>
            <a:r>
              <a:rPr lang="en-US" sz="2400" dirty="0"/>
              <a:t> la persona y no </a:t>
            </a:r>
            <a:r>
              <a:rPr lang="en-US" sz="2400" dirty="0" err="1"/>
              <a:t>tener</a:t>
            </a:r>
            <a:r>
              <a:rPr lang="en-US" sz="2400" dirty="0"/>
              <a:t> que </a:t>
            </a:r>
            <a:r>
              <a:rPr lang="en-US" sz="2400" dirty="0" err="1"/>
              <a:t>navegar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decenas</a:t>
            </a:r>
            <a:r>
              <a:rPr lang="en-US" sz="2400" dirty="0"/>
              <a:t> de </a:t>
            </a:r>
            <a:r>
              <a:rPr lang="en-US" sz="2400" dirty="0" err="1"/>
              <a:t>àlbumes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8" name="Imagen 7" descr="Un puente sobre un río&#10;&#10;Descripción generada automáticamente con confianza media">
            <a:extLst>
              <a:ext uri="{FF2B5EF4-FFF2-40B4-BE49-F238E27FC236}">
                <a16:creationId xmlns:a16="http://schemas.microsoft.com/office/drawing/2014/main" id="{9D96FFB6-942F-A8DD-A111-A7C2296C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890" y="3133531"/>
            <a:ext cx="3369906" cy="3369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618" y="466726"/>
            <a:ext cx="6242374" cy="1204912"/>
          </a:xfrm>
        </p:spPr>
        <p:txBody>
          <a:bodyPr>
            <a:normAutofit/>
          </a:bodyPr>
          <a:lstStyle/>
          <a:p>
            <a:r>
              <a:rPr lang="en-US" sz="3600" dirty="0" err="1"/>
              <a:t>Contexto</a:t>
            </a:r>
            <a:r>
              <a:rPr lang="en-US" sz="3600" dirty="0"/>
              <a:t> del </a:t>
            </a:r>
            <a:r>
              <a:rPr lang="en-US" sz="3600" dirty="0" err="1"/>
              <a:t>problema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618" y="2149214"/>
            <a:ext cx="7250080" cy="3365178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Por suerte,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corredor</a:t>
            </a:r>
            <a:r>
              <a:rPr lang="en-US" sz="2400" dirty="0"/>
              <a:t> </a:t>
            </a:r>
            <a:r>
              <a:rPr lang="en-US" sz="2400" dirty="0" err="1"/>
              <a:t>cuenta</a:t>
            </a:r>
            <a:r>
              <a:rPr lang="en-US" sz="2400" dirty="0"/>
              <a:t> con un element que lo distingue del resto y que es </a:t>
            </a:r>
            <a:r>
              <a:rPr lang="en-US" sz="2400" dirty="0" err="1"/>
              <a:t>relativamente</a:t>
            </a:r>
            <a:r>
              <a:rPr lang="en-US" sz="2400" dirty="0"/>
              <a:t> </a:t>
            </a:r>
            <a:r>
              <a:rPr lang="en-US" sz="2400" dirty="0" err="1"/>
              <a:t>fàcil</a:t>
            </a:r>
            <a:r>
              <a:rPr lang="en-US" sz="2400" dirty="0"/>
              <a:t> de </a:t>
            </a:r>
            <a:r>
              <a:rPr lang="en-US" sz="2400" dirty="0" err="1"/>
              <a:t>trackear</a:t>
            </a:r>
            <a:r>
              <a:rPr lang="en-US" sz="2400" dirty="0"/>
              <a:t>, y es </a:t>
            </a:r>
            <a:r>
              <a:rPr lang="en-US" sz="2400" dirty="0" err="1"/>
              <a:t>el</a:t>
            </a:r>
            <a:r>
              <a:rPr lang="en-US" sz="2400" dirty="0"/>
              <a:t> dorsal o </a:t>
            </a:r>
            <a:r>
              <a:rPr lang="en-US" sz="2400" dirty="0" err="1"/>
              <a:t>nùmero</a:t>
            </a:r>
            <a:r>
              <a:rPr lang="en-US" sz="2400" dirty="0"/>
              <a:t> de </a:t>
            </a:r>
            <a:r>
              <a:rPr lang="en-US" sz="2400" dirty="0" err="1"/>
              <a:t>corredor</a:t>
            </a:r>
            <a:r>
              <a:rPr lang="en-US" sz="2400" dirty="0"/>
              <a:t>,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cual</a:t>
            </a:r>
            <a:r>
              <a:rPr lang="en-US" sz="2400" dirty="0"/>
              <a:t> </a:t>
            </a:r>
            <a:r>
              <a:rPr lang="en-US" sz="2400" dirty="0" err="1"/>
              <a:t>cuenta</a:t>
            </a:r>
            <a:r>
              <a:rPr lang="en-US" sz="2400" dirty="0"/>
              <a:t> con un chip y un </a:t>
            </a:r>
            <a:r>
              <a:rPr lang="en-US" sz="2400" dirty="0" err="1"/>
              <a:t>nùmero</a:t>
            </a:r>
            <a:r>
              <a:rPr lang="en-US" sz="2400" dirty="0"/>
              <a:t> de </a:t>
            </a:r>
            <a:r>
              <a:rPr lang="en-US" sz="2400" dirty="0" err="1"/>
              <a:t>identificaciòn</a:t>
            </a:r>
            <a:r>
              <a:rPr lang="en-US" sz="2400" dirty="0"/>
              <a:t>. </a:t>
            </a:r>
          </a:p>
          <a:p>
            <a:pPr algn="just"/>
            <a:endParaRPr lang="en-US" sz="2400" dirty="0"/>
          </a:p>
        </p:txBody>
      </p:sp>
      <p:pic>
        <p:nvPicPr>
          <p:cNvPr id="7" name="Imagen 6" descr="Un par de personas caminando en la calle&#10;&#10;Descripción generada automáticamente">
            <a:extLst>
              <a:ext uri="{FF2B5EF4-FFF2-40B4-BE49-F238E27FC236}">
                <a16:creationId xmlns:a16="http://schemas.microsoft.com/office/drawing/2014/main" id="{C337344A-E2DD-74FB-5DA0-04CBF71E4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3" t="44354" r="53433" b="44353"/>
          <a:stretch/>
        </p:blipFill>
        <p:spPr>
          <a:xfrm>
            <a:off x="7893698" y="4264090"/>
            <a:ext cx="2937459" cy="1819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06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 err="1"/>
              <a:t>Planteamiento</a:t>
            </a:r>
            <a:r>
              <a:rPr lang="en-US" dirty="0"/>
              <a:t> de la </a:t>
            </a:r>
            <a:r>
              <a:rPr lang="en-US" dirty="0" err="1"/>
              <a:t>soluciòn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5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Planteamiento</a:t>
            </a:r>
            <a:r>
              <a:rPr lang="en-US" sz="3600" dirty="0"/>
              <a:t> de la </a:t>
            </a:r>
            <a:r>
              <a:rPr lang="en-US" sz="3600" dirty="0" err="1"/>
              <a:t>soluciòn</a:t>
            </a:r>
            <a:endParaRPr lang="en-US" sz="36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E02F98D-AA5D-EA2A-14D5-2E85F05CAEB3}"/>
              </a:ext>
            </a:extLst>
          </p:cNvPr>
          <p:cNvSpPr txBox="1">
            <a:spLocks/>
          </p:cNvSpPr>
          <p:nvPr/>
        </p:nvSpPr>
        <p:spPr>
          <a:xfrm>
            <a:off x="1623331" y="1576873"/>
            <a:ext cx="8780301" cy="3694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/>
              <a:t>Para poder ligar una foto a un número de corredor, es necesario lo siguiente: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Identificar el área donde está el dorsal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Extraer los números que se encuentran presentes en la sección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Leer la imagen e identificar cual es el número que se encuentra presente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PLANTEAMIENTO DE LA SOLUCIÒN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E02F98D-AA5D-EA2A-14D5-2E85F05CAEB3}"/>
              </a:ext>
            </a:extLst>
          </p:cNvPr>
          <p:cNvSpPr txBox="1">
            <a:spLocks/>
          </p:cNvSpPr>
          <p:nvPr/>
        </p:nvSpPr>
        <p:spPr>
          <a:xfrm>
            <a:off x="1623331" y="1539551"/>
            <a:ext cx="8780301" cy="44413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sz="2400" dirty="0"/>
              <a:t>La metodología utilizada para resolver el problema fue la siguiente: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Se hizo la identificación de los bordes para encontrar las áreas con </a:t>
            </a:r>
            <a:r>
              <a:rPr lang="es-ES" sz="2400" dirty="0" err="1"/>
              <a:t>nùmeros</a:t>
            </a:r>
            <a:endParaRPr lang="es-ES" sz="2400" dirty="0"/>
          </a:p>
          <a:p>
            <a:pPr marL="457200" indent="-457200" algn="just">
              <a:buAutoNum type="arabicPeriod"/>
            </a:pPr>
            <a:r>
              <a:rPr lang="es-ES" sz="2400" dirty="0"/>
              <a:t>Cada número individual se </a:t>
            </a:r>
            <a:r>
              <a:rPr lang="es-ES" sz="2400" dirty="0" err="1"/>
              <a:t>cortò</a:t>
            </a:r>
            <a:r>
              <a:rPr lang="es-ES" sz="2400" dirty="0"/>
              <a:t> de la foto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Se </a:t>
            </a:r>
            <a:r>
              <a:rPr lang="es-ES" sz="2400" dirty="0" err="1"/>
              <a:t>entrenò</a:t>
            </a:r>
            <a:r>
              <a:rPr lang="es-ES" sz="2400" dirty="0"/>
              <a:t> un modelo de Deep </a:t>
            </a:r>
            <a:r>
              <a:rPr lang="es-ES" sz="2400" dirty="0" err="1"/>
              <a:t>learning</a:t>
            </a:r>
            <a:r>
              <a:rPr lang="es-ES" sz="2400" dirty="0"/>
              <a:t> con un </a:t>
            </a:r>
            <a:r>
              <a:rPr lang="es-ES" sz="2400" dirty="0" err="1"/>
              <a:t>dataset</a:t>
            </a:r>
            <a:r>
              <a:rPr lang="es-ES" sz="2400" dirty="0"/>
              <a:t> de números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Se uso el modelo entrenado para identificar los números de las imágenes</a:t>
            </a:r>
          </a:p>
          <a:p>
            <a:pPr marL="457200" indent="-457200" algn="just">
              <a:buAutoNum type="arabicPeriod"/>
            </a:pPr>
            <a:r>
              <a:rPr lang="es-ES" sz="2400" dirty="0"/>
              <a:t>Se obtuvo cada número y se unieron para obtener el número del dorsal</a:t>
            </a:r>
          </a:p>
          <a:p>
            <a:pPr marL="457200" indent="-457200" algn="just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002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DATOS A USAR</a:t>
            </a:r>
          </a:p>
        </p:txBody>
      </p:sp>
    </p:spTree>
    <p:extLst>
      <p:ext uri="{BB962C8B-B14F-4D97-AF65-F5344CB8AC3E}">
        <p14:creationId xmlns:p14="http://schemas.microsoft.com/office/powerpoint/2010/main" val="2915607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7328976 Minimalist presentation_Win32_v3" id="{68F91E1F-47E3-4784-97BA-A7779D45FCD8}" vid="{DD4A590D-E633-4E0F-B7C2-7C0F99B0E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871E02-0625-4B19-9E83-24FAEB4AAE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C4DF17-F044-499E-9F05-A29D5AD84F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D6CD170-8994-4B78-9EA8-2A6D16DEF2E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250</TotalTime>
  <Words>758</Words>
  <Application>Microsoft Office PowerPoint</Application>
  <PresentationFormat>Panorámica</PresentationFormat>
  <Paragraphs>59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Tenorite</vt:lpstr>
      <vt:lpstr>Tema de Office</vt:lpstr>
      <vt:lpstr>Reconocimiento de nùmeros en dorsales de carreras</vt:lpstr>
      <vt:lpstr>AGENDA</vt:lpstr>
      <vt:lpstr>Contexto del problema</vt:lpstr>
      <vt:lpstr>Contexto del problema</vt:lpstr>
      <vt:lpstr>Contexto del problema</vt:lpstr>
      <vt:lpstr>Planteamiento de la soluciòn</vt:lpstr>
      <vt:lpstr>Planteamiento de la soluciòn</vt:lpstr>
      <vt:lpstr>PLANTEAMIENTO DE LA SOLUCIÒN</vt:lpstr>
      <vt:lpstr>DATOS A USAR</vt:lpstr>
      <vt:lpstr>DATOS A USAR</vt:lpstr>
      <vt:lpstr>DATOS A USAR</vt:lpstr>
      <vt:lpstr>CREACIÒN DEL MODELO</vt:lpstr>
      <vt:lpstr>CREACIÒN DEL MODELO</vt:lpstr>
      <vt:lpstr>CREACIÒN DEL MODELO</vt:lpstr>
      <vt:lpstr>CREACIÒN DEL MODELO</vt:lpstr>
      <vt:lpstr>CREACIÒN DEL MODELO</vt:lpstr>
      <vt:lpstr>CREACIÒN DEL MODELO</vt:lpstr>
      <vt:lpstr>CONCLUSIONES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Reconocimiento de nùmeros en dorsalis de carreras</dc:title>
  <dc:creator>Renato Coronado</dc:creator>
  <cp:lastModifiedBy>Renato Coronado</cp:lastModifiedBy>
  <cp:revision>13</cp:revision>
  <dcterms:created xsi:type="dcterms:W3CDTF">2023-09-15T03:27:37Z</dcterms:created>
  <dcterms:modified xsi:type="dcterms:W3CDTF">2023-09-17T23:03:19Z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